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3" r:id="rId3"/>
    <p:sldId id="364" r:id="rId4"/>
    <p:sldId id="365" r:id="rId5"/>
    <p:sldId id="340" r:id="rId6"/>
    <p:sldId id="366" r:id="rId7"/>
    <p:sldId id="367" r:id="rId8"/>
    <p:sldId id="341" r:id="rId9"/>
    <p:sldId id="342" r:id="rId10"/>
    <p:sldId id="343" r:id="rId11"/>
    <p:sldId id="344" r:id="rId12"/>
    <p:sldId id="347" r:id="rId13"/>
    <p:sldId id="355" r:id="rId14"/>
    <p:sldId id="348" r:id="rId15"/>
    <p:sldId id="349" r:id="rId16"/>
    <p:sldId id="353" r:id="rId17"/>
    <p:sldId id="345" r:id="rId18"/>
    <p:sldId id="354" r:id="rId19"/>
    <p:sldId id="346" r:id="rId20"/>
    <p:sldId id="356" r:id="rId21"/>
    <p:sldId id="359" r:id="rId22"/>
    <p:sldId id="360" r:id="rId23"/>
    <p:sldId id="350" r:id="rId24"/>
    <p:sldId id="257" r:id="rId25"/>
    <p:sldId id="357" r:id="rId26"/>
    <p:sldId id="351" r:id="rId27"/>
    <p:sldId id="361" r:id="rId28"/>
    <p:sldId id="362" r:id="rId29"/>
    <p:sldId id="331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1"/>
    <a:srgbClr val="EAEAEA"/>
    <a:srgbClr val="FFDE75"/>
    <a:srgbClr val="3F65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707" autoAdjust="0"/>
  </p:normalViewPr>
  <p:slideViewPr>
    <p:cSldViewPr>
      <p:cViewPr>
        <p:scale>
          <a:sx n="77" d="100"/>
          <a:sy n="77" d="100"/>
        </p:scale>
        <p:origin x="-2592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3C6779-710C-4046-AA24-975B483E4210}" type="datetimeFigureOut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A41049-890B-4385-988D-8E1D1D858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A99D4D-BDF5-4263-B198-C6838131C120}" type="datetimeFigureOut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6BC45D-F55D-47B3-B35C-A979C41B3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ADA00-F684-4ED8-A603-F1D25A3D0F7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C3B6D-BFD5-4662-8C93-3ECAF7561F4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397527-1918-4E30-A540-81E70436D877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1002F-02B5-428F-B725-075758C98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5BD155-3D16-4C3C-AB29-81B4CD024E41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63D9-92AE-47D3-9BBF-E6524ADD7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standar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30099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16A475-D2B2-4551-9FB6-8483EF6CA478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CFA1-492D-4A5D-BA96-2C8B78AB9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0D3B0-8406-4B3F-B0AB-35E409143AD8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F182E3-37B5-4EBB-AB9D-6F34B29CA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8CF2EB-3BFB-4112-AD7A-29067974A6C5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25D0-696F-445D-B5D5-C56F77902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26B2B1-C655-494A-B4CF-F02C4490CCA1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BB35-461B-41BD-8810-99C63D339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6BDE6-7611-47D4-A754-278C378232DF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5529-BD05-4892-B73F-971FC3CBD3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3A2D7E-F539-499F-9EA3-48C75FD6B829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7CA6-243F-4E90-A5D1-019BC9AC3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8E411B-5F4A-4EFB-A15E-EF2AC978167B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7A8E-7A81-4924-AF76-B9EF55E33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BA67E0-0931-4A11-9FBC-86CE3DF685B3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56AE-2EE0-4A9C-8642-AA2B046F1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86E1FF-B5F6-41E7-BCFB-2235E9C3F738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6560-7258-435D-A141-D433F883C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92838"/>
            <a:ext cx="9144000" cy="6651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16675"/>
            <a:ext cx="2133600" cy="136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solidFill>
                  <a:srgbClr val="FEFFF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043C8E-EC1C-4C18-8316-15AA40A3A579}" type="datetime1">
              <a:rPr lang="en-US"/>
              <a:pPr>
                <a:defRPr/>
              </a:pPr>
              <a:t>8/19/2010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253163"/>
            <a:ext cx="30480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 dirty="0">
                <a:solidFill>
                  <a:srgbClr val="FEFFF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84950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 dirty="0" smtClean="0">
                <a:solidFill>
                  <a:srgbClr val="FEFFF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# </a:t>
            </a:r>
            <a:fld id="{A02B8215-8DAC-4403-A256-9AA6771A8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25400">
            <a:solidFill>
              <a:srgbClr val="FFDE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33" name="Picture 10" descr="standard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6269038"/>
            <a:ext cx="31242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Arial" pitchFamily="34" charset="0"/>
          <a:ea typeface="ヒラギノ角ゴ Pro W3" pitchFamily="-65" charset="-128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ヒラギノ角ゴ Pro W3" pitchFamily="-65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ヒラギノ角ゴ Pro W3" pitchFamily="-65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ヒラギノ角ゴ Pro W3" pitchFamily="-65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ヒラギノ角ゴ Pro W3" pitchFamily="-65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 Neue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 Neue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 Neue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 Neue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FFFFF"/>
          </a:solidFill>
          <a:latin typeface="Arial" pitchFamily="34" charset="0"/>
          <a:ea typeface="ヒラギノ角ゴ Pro W3" pitchFamily="-65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FFFFF"/>
          </a:solidFill>
          <a:latin typeface="Arial" pitchFamily="34" charset="0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1524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ea typeface="ヒラギノ角ゴ Pro W3"/>
              </a:rPr>
              <a:t>Unit Visit Tracking </a:t>
            </a:r>
            <a:r>
              <a:rPr lang="en-US" sz="5400" dirty="0" smtClean="0">
                <a:ea typeface="ヒラギノ角ゴ Pro W3"/>
              </a:rPr>
              <a:t>System</a:t>
            </a:r>
            <a:br>
              <a:rPr lang="en-US" sz="5400" dirty="0" smtClean="0">
                <a:ea typeface="ヒラギノ角ゴ Pro W3"/>
              </a:rPr>
            </a:br>
            <a:r>
              <a:rPr lang="en-US" sz="5400" dirty="0" smtClean="0">
                <a:ea typeface="ヒラギノ角ゴ Pro W3"/>
              </a:rPr>
              <a:t>(UVTS)</a:t>
            </a:r>
            <a:r>
              <a:rPr lang="en-US" sz="4800" dirty="0" smtClean="0">
                <a:ea typeface="ヒラギノ角ゴ Pro W3"/>
              </a:rPr>
              <a:t/>
            </a:r>
            <a:br>
              <a:rPr lang="en-US" sz="4800" dirty="0" smtClean="0">
                <a:ea typeface="ヒラギノ角ゴ Pro W3"/>
              </a:rPr>
            </a:br>
            <a:endParaRPr lang="en-US" sz="4800" dirty="0" smtClean="0">
              <a:ea typeface="ヒラギノ角ゴ Pro W3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4114800"/>
            <a:ext cx="6400800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ヒラギノ角ゴ Pro W3"/>
              </a:rPr>
              <a:t>Ray Szpiech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ヒラギノ角ゴ Pro W3"/>
              </a:rPr>
              <a:t>District Commissioner - Ojibwa</a:t>
            </a:r>
            <a:endParaRPr lang="en-US" dirty="0" smtClean="0">
              <a:solidFill>
                <a:schemeClr val="tx1"/>
              </a:solidFill>
              <a:ea typeface="ヒラギノ角ゴ Pro W3"/>
            </a:endParaRPr>
          </a:p>
          <a:p>
            <a:pPr eaLnBrk="1" hangingPunct="1"/>
            <a:endParaRPr lang="en-US" sz="6000" dirty="0" smtClean="0">
              <a:solidFill>
                <a:schemeClr val="tx1"/>
              </a:solidFill>
              <a:ea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/>
              </a:rPr>
              <a:t>Unit Visit Tracking System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990600" y="2209800"/>
            <a:ext cx="4191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Home page displays five personal Focus entries in date order beginning with most recent.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Home page displays five visit reports in date order beginning with the most recent report.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715000" y="5802313"/>
            <a:ext cx="251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  Most recent entries.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95400"/>
            <a:ext cx="1922463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52400" y="1600200"/>
            <a:ext cx="1752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Visits</a:t>
            </a:r>
            <a:r>
              <a:rPr lang="en-US">
                <a:solidFill>
                  <a:schemeClr val="bg1"/>
                </a:solidFill>
              </a:rPr>
              <a:t> page lists unit visit reports.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Reports are available for viewing based upon how the commissioner  is registered in the council.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Use </a:t>
            </a:r>
            <a:r>
              <a:rPr lang="en-US" b="1">
                <a:solidFill>
                  <a:schemeClr val="bg1"/>
                </a:solidFill>
              </a:rPr>
              <a:t>Add Visit </a:t>
            </a:r>
            <a:r>
              <a:rPr lang="en-US">
                <a:solidFill>
                  <a:schemeClr val="bg1"/>
                </a:solidFill>
              </a:rPr>
              <a:t> to enter new visit reports.</a:t>
            </a:r>
            <a:endParaRPr lang="en-US" b="1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70627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153400" y="2209800"/>
            <a:ext cx="685800" cy="152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105400" y="4343400"/>
            <a:ext cx="1828800" cy="685800"/>
          </a:xfrm>
          <a:prstGeom prst="wedgeRectCallout">
            <a:avLst>
              <a:gd name="adj1" fmla="val -171269"/>
              <a:gd name="adj2" fmla="val -2233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Click here to add a unit visit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6248400" y="1219200"/>
            <a:ext cx="25146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Visit  Management </a:t>
            </a:r>
          </a:p>
          <a:p>
            <a:r>
              <a:rPr lang="en-US">
                <a:solidFill>
                  <a:schemeClr val="bg1"/>
                </a:solidFill>
              </a:rPr>
              <a:t>is used to make a new unit visit report or edit an existing report.</a:t>
            </a:r>
          </a:p>
          <a:p>
            <a:endParaRPr lang="en-US" sz="140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The information on Region, Area, Council, and District may be auto-filled for the  commissioner.  The unit will be selected by the commissioner using the pick list or by using Search.</a:t>
            </a:r>
          </a:p>
          <a:p>
            <a:endParaRPr lang="en-US" sz="140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If a saved report is being edited the unit is also auto-filled.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58674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86400" y="1981200"/>
            <a:ext cx="533400" cy="152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86200" y="1981200"/>
            <a:ext cx="2057400" cy="2057400"/>
          </a:xfrm>
          <a:prstGeom prst="wedgeRectCallout">
            <a:avLst>
              <a:gd name="adj1" fmla="val -104167"/>
              <a:gd name="adj2" fmla="val 5355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First screen you will see as a Unit Commissioner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Need to go to drop down box to select your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52400" y="1752600"/>
            <a:ext cx="3124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Based on the BSA organization  level to which the  commissioner is registered, </a:t>
            </a:r>
            <a:r>
              <a:rPr lang="en-US" b="1">
                <a:solidFill>
                  <a:schemeClr val="bg1"/>
                </a:solidFill>
              </a:rPr>
              <a:t>Search Units </a:t>
            </a:r>
            <a:r>
              <a:rPr lang="en-US">
                <a:solidFill>
                  <a:schemeClr val="bg1"/>
                </a:solidFill>
              </a:rPr>
              <a:t>provides the search by</a:t>
            </a:r>
          </a:p>
          <a:p>
            <a:pPr>
              <a:buFont typeface="Wingdings" pitchFamily="2" charset="2"/>
              <a:buChar char="v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Unit Type,</a:t>
            </a:r>
          </a:p>
          <a:p>
            <a:pPr>
              <a:buFont typeface="Wingdings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Unit  Type  and Number, </a:t>
            </a:r>
          </a:p>
          <a:p>
            <a:pPr>
              <a:buFont typeface="Wingdings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Number only,</a:t>
            </a:r>
          </a:p>
          <a:p>
            <a:pPr>
              <a:buFont typeface="Wingdings" pitchFamily="2" charset="2"/>
              <a:buChar char="v"/>
            </a:pPr>
            <a:endParaRPr lang="en-US" sz="12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Or</a:t>
            </a:r>
          </a:p>
          <a:p>
            <a:pPr>
              <a:buFont typeface="Wingdings" pitchFamily="2" charset="2"/>
              <a:buChar char="v"/>
            </a:pPr>
            <a:endParaRPr lang="en-US" sz="12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>
                <a:solidFill>
                  <a:schemeClr val="bg1"/>
                </a:solidFill>
              </a:rPr>
              <a:t>Chartered Organization  name (Unit Charter).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l="1416" t="1607" r="885"/>
          <a:stretch>
            <a:fillRect/>
          </a:stretch>
        </p:blipFill>
        <p:spPr bwMode="auto">
          <a:xfrm>
            <a:off x="3429000" y="1371600"/>
            <a:ext cx="5257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8600" y="1828800"/>
            <a:ext cx="2362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Quality Indicators  are confirmed by selecting appropriate radio buttons.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Quality Indicators will display on the report summary and are included in the export file report for the unit visit.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Indicators may be edited once saved.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61198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29600" y="2133600"/>
            <a:ext cx="609600" cy="76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743200" y="5562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If “None” is selected the Indicators fields will remain empty.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9600" y="2209800"/>
            <a:ext cx="609600" cy="152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6248400" y="1371600"/>
            <a:ext cx="274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Visit Comments for each unit visit may be made.  Category for  comment is selected and comment is entered and saved.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Report Comments can be edited or removed later.  Up to 255 characters allowed for each comment entry.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Comments are added, edited, and removed by the  commissioner  entering the report.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 l="-1411" t="10887"/>
          <a:stretch>
            <a:fillRect/>
          </a:stretch>
        </p:blipFill>
        <p:spPr bwMode="auto">
          <a:xfrm>
            <a:off x="342900" y="1447800"/>
            <a:ext cx="566737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/>
              </a:rPr>
              <a:t>Unit Visit Tracking System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28600" y="1371600"/>
            <a:ext cx="2743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Print Preview PDF</a:t>
            </a:r>
            <a:r>
              <a:rPr lang="en-US" sz="2000">
                <a:solidFill>
                  <a:schemeClr val="bg1"/>
                </a:solidFill>
              </a:rPr>
              <a:t> provides a summary of visit reports entered for units.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When Print Preview is selected the report is created as a PDF that may be saved unless printing is required.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If visits are filtered first</a:t>
            </a:r>
          </a:p>
          <a:p>
            <a:r>
              <a:rPr lang="en-US" sz="2000">
                <a:solidFill>
                  <a:schemeClr val="bg1"/>
                </a:solidFill>
              </a:rPr>
              <a:t>The PDF report will display these visits.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59785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/>
              </a:rPr>
              <a:t>Unit Visit Tracking System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04800" y="1752600"/>
            <a:ext cx="2514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Export Visits List </a:t>
            </a:r>
            <a:r>
              <a:rPr lang="en-US">
                <a:solidFill>
                  <a:schemeClr val="bg1"/>
                </a:solidFill>
              </a:rPr>
              <a:t>provides a reporting function for Unit Visit Tracking.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The export file shows </a:t>
            </a:r>
          </a:p>
          <a:p>
            <a:r>
              <a:rPr lang="en-US">
                <a:solidFill>
                  <a:schemeClr val="bg1"/>
                </a:solidFill>
              </a:rPr>
              <a:t>all data columns or the user may select fewer columns to export.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Commissioners in council and district positions will see all reports within their organization level.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61388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819400" y="52578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Export Type makes available the Excel File (.xls) or the CSV File (.csv)  formats for multiple browser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smtClean="0">
                <a:ea typeface="ヒラギノ角ゴ Pro W3"/>
              </a:rPr>
              <a:t>Unit Visit Tracking System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09600" y="3386138"/>
            <a:ext cx="80772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Quality indicators </a:t>
            </a:r>
            <a:r>
              <a:rPr lang="en-US" dirty="0">
                <a:solidFill>
                  <a:schemeClr val="bg1"/>
                </a:solidFill>
              </a:rPr>
              <a:t>will display when selected for export.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Five Indicators: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Planning: </a:t>
            </a:r>
            <a:r>
              <a:rPr lang="en-US" dirty="0">
                <a:solidFill>
                  <a:schemeClr val="bg1"/>
                </a:solidFill>
              </a:rPr>
              <a:t>Did the observed program reflect prior planning and preparation? 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Program:</a:t>
            </a:r>
            <a:r>
              <a:rPr lang="en-US" dirty="0">
                <a:solidFill>
                  <a:schemeClr val="bg1"/>
                </a:solidFill>
              </a:rPr>
              <a:t> Was it appropriate to the advancement and program objectives?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Leadership: </a:t>
            </a:r>
            <a:r>
              <a:rPr lang="en-US" dirty="0">
                <a:solidFill>
                  <a:schemeClr val="bg1"/>
                </a:solidFill>
              </a:rPr>
              <a:t>Was adult (and age-appropriate youth) leadership present 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Tone:</a:t>
            </a:r>
            <a:r>
              <a:rPr lang="en-US" dirty="0">
                <a:solidFill>
                  <a:schemeClr val="bg1"/>
                </a:solidFill>
              </a:rPr>
              <a:t> Did the Scouts enjoy and be engaged with the program activity?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Attendance:</a:t>
            </a:r>
            <a:r>
              <a:rPr lang="en-US" dirty="0">
                <a:solidFill>
                  <a:schemeClr val="bg1"/>
                </a:solidFill>
              </a:rPr>
              <a:t> Was attendance at  activity at or near number of enrolled youth? 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457200" y="1371600"/>
            <a:ext cx="8305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Export Visits allows customization by selecting the columns to include.</a:t>
            </a:r>
          </a:p>
          <a:p>
            <a:endParaRPr lang="en-US"/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2" cstate="print"/>
          <a:srcRect t="17511" r="578" b="58032"/>
          <a:stretch>
            <a:fillRect/>
          </a:stretch>
        </p:blipFill>
        <p:spPr bwMode="auto">
          <a:xfrm>
            <a:off x="1066800" y="1752600"/>
            <a:ext cx="70104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57200" y="1295400"/>
            <a:ext cx="2286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Filter</a:t>
            </a:r>
            <a:r>
              <a:rPr lang="en-US">
                <a:solidFill>
                  <a:schemeClr val="bg1"/>
                </a:solidFill>
              </a:rPr>
              <a:t> allows search for visit reports.</a:t>
            </a:r>
          </a:p>
          <a:p>
            <a:endParaRPr lang="en-US" sz="120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Commissioners will be able to search for specific unit reports by district, by unit, and by date range.</a:t>
            </a:r>
          </a:p>
          <a:p>
            <a:r>
              <a:rPr lang="en-US">
                <a:solidFill>
                  <a:schemeClr val="bg1"/>
                </a:solidFill>
              </a:rPr>
              <a:t>All reports will be viewed based on role selection.</a:t>
            </a:r>
          </a:p>
          <a:p>
            <a:endParaRPr lang="en-US" sz="120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Sort by order  for reports is based on charter date, months tenure, expire date, and charter status.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609758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29600" y="2057400"/>
            <a:ext cx="609600" cy="152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Agenda</a:t>
            </a:r>
            <a:endParaRPr lang="en-US" dirty="0" smtClean="0">
              <a:ea typeface="ヒラギノ角ゴ Pro W3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What is UVTS</a:t>
            </a:r>
            <a:endParaRPr lang="en-US" sz="2000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ea typeface="ヒラギノ角ゴ Pro W3"/>
              </a:rPr>
              <a:t>    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Getting started with UVTS</a:t>
            </a:r>
            <a:endParaRPr lang="en-US" sz="2000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Using UVTS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UVTS 2.0 Enhancements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Live Demo of UVTS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Questions &amp; Answers</a:t>
            </a:r>
            <a:endParaRPr lang="en-US" sz="2000" dirty="0" smtClean="0">
              <a:solidFill>
                <a:schemeClr val="bg1"/>
              </a:solidFill>
              <a:ea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8004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45767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81000" y="1371600"/>
            <a:ext cx="441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Administrative comments may be entered by Administrative Commissioners.</a:t>
            </a:r>
          </a:p>
          <a:p>
            <a:endParaRPr lang="en-US"/>
          </a:p>
          <a:p>
            <a:r>
              <a:rPr lang="en-US"/>
              <a:t>Only authors may edit/delete comments.</a:t>
            </a:r>
          </a:p>
          <a:p>
            <a:endParaRPr lang="en-US"/>
          </a:p>
          <a:p>
            <a:r>
              <a:rPr lang="en-US"/>
              <a:t>All comments made may be viewed in a separate Comments listing for each unit.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43438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381000" y="4419600"/>
            <a:ext cx="57912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Export Visits Summary</a:t>
            </a:r>
            <a:r>
              <a:rPr lang="en-US"/>
              <a:t> is available in two Export Type formats: CSV File (.csv) and Excel File (.xls).  This feature will accommodate persons using multiple browsers where different file formats are utilized.</a:t>
            </a:r>
          </a:p>
          <a:p>
            <a:endParaRPr lang="en-US" sz="1200"/>
          </a:p>
          <a:p>
            <a:r>
              <a:rPr lang="en-US"/>
              <a:t>This new feature is added to both export reports.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 cstate="print"/>
          <a:srcRect l="24336" t="34164" r="65137" b="58302"/>
          <a:stretch>
            <a:fillRect/>
          </a:stretch>
        </p:blipFill>
        <p:spPr bwMode="auto">
          <a:xfrm>
            <a:off x="6477000" y="4343400"/>
            <a:ext cx="2214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5867400" y="5715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Click the Export  icon to begin.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228600" y="1524000"/>
            <a:ext cx="8534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The Export Visits Summary includes the following data fields: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2000"/>
              <a:t>Region				Current Expiration Date</a:t>
            </a:r>
          </a:p>
          <a:p>
            <a:r>
              <a:rPr lang="en-US" sz="2000"/>
              <a:t>Area				Months of Unit Tenure</a:t>
            </a:r>
          </a:p>
          <a:p>
            <a:r>
              <a:rPr lang="en-US" sz="2000"/>
              <a:t>Council				Original Charter Date</a:t>
            </a:r>
          </a:p>
          <a:p>
            <a:r>
              <a:rPr lang="en-US" sz="2000"/>
              <a:t>District				Charter Status</a:t>
            </a:r>
          </a:p>
          <a:p>
            <a:r>
              <a:rPr lang="en-US" sz="2000"/>
              <a:t>Unit Type and Number		Number Visit Reports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 l="6920" t="25992" r="4182" b="57867"/>
          <a:stretch>
            <a:fillRect/>
          </a:stretch>
        </p:blipFill>
        <p:spPr bwMode="auto">
          <a:xfrm>
            <a:off x="304800" y="4332288"/>
            <a:ext cx="84772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52400" y="1905000"/>
            <a:ext cx="2819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Focus</a:t>
            </a:r>
            <a:r>
              <a:rPr lang="en-US" dirty="0">
                <a:solidFill>
                  <a:schemeClr val="bg1"/>
                </a:solidFill>
              </a:rPr>
              <a:t> tab displays  all personal Focus notes made by the user.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This allows a memo for the user on important steps that need to be taken to provide service to units, districts, and councils.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Each Focus may later</a:t>
            </a:r>
          </a:p>
          <a:p>
            <a:r>
              <a:rPr lang="en-US" dirty="0">
                <a:solidFill>
                  <a:schemeClr val="bg1"/>
                </a:solidFill>
              </a:rPr>
              <a:t>be edited or removed.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61166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What’s new in UVTS 2.0</a:t>
            </a:r>
            <a:endParaRPr lang="en-US" dirty="0" smtClean="0">
              <a:ea typeface="ヒラギノ角ゴ Pro W3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ea typeface="ヒラギノ角ゴ Pro W3"/>
              </a:rPr>
              <a:t>NEW!  </a:t>
            </a:r>
            <a:r>
              <a:rPr lang="en-US" sz="2000" dirty="0" smtClean="0">
                <a:solidFill>
                  <a:schemeClr val="tx1"/>
                </a:solidFill>
                <a:ea typeface="ヒラギノ角ゴ Pro W3"/>
              </a:rPr>
              <a:t>Unit Visit Tracking (UVTS) has </a:t>
            </a:r>
            <a:r>
              <a:rPr lang="en-US" sz="2000" dirty="0" smtClean="0">
                <a:solidFill>
                  <a:schemeClr val="bg1"/>
                </a:solidFill>
                <a:ea typeface="ヒラギノ角ゴ Pro W3"/>
              </a:rPr>
              <a:t>a new look, better navigation, and improved features completing the </a:t>
            </a:r>
            <a:r>
              <a:rPr lang="en-US" sz="2000" dirty="0" smtClean="0">
                <a:ea typeface="ヒラギノ角ゴ Pro W3"/>
              </a:rPr>
              <a:t>enhancements requested since the initial December 1, 2008 launch.</a:t>
            </a:r>
          </a:p>
          <a:p>
            <a:pPr eaLnBrk="1" hangingPunct="1">
              <a:buFont typeface="Arial" pitchFamily="34" charset="0"/>
              <a:buNone/>
            </a:pPr>
            <a:endParaRPr lang="en-US" sz="1400" dirty="0" smtClean="0">
              <a:ea typeface="ヒラギノ角ゴ Pro W3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ea typeface="ヒラギノ角ゴ Pro W3"/>
              </a:rPr>
              <a:t>NEW!</a:t>
            </a:r>
            <a:r>
              <a:rPr lang="en-US" sz="2000" dirty="0" smtClean="0">
                <a:ea typeface="ヒラギノ角ゴ Pro W3"/>
              </a:rPr>
              <a:t>  All commissioners may make reports on unit visit contacts and have these reports reviewed by commissioners using the Web-based, self-managed system of Unit Visit Tracking.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dirty="0" smtClean="0">
                <a:ea typeface="ヒラギノ角ゴ Pro W3"/>
              </a:rPr>
              <a:t>    </a:t>
            </a: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ea typeface="ヒラギノ角ゴ Pro W3"/>
              </a:rPr>
              <a:t>NEW!  </a:t>
            </a:r>
            <a:r>
              <a:rPr lang="en-US" sz="2000" dirty="0" smtClean="0">
                <a:ea typeface="ヒラギノ角ゴ Pro W3"/>
              </a:rPr>
              <a:t>Administrative commissioners may add comments to reports entered by other commissioners based on their assigned council or district organization structure.</a:t>
            </a:r>
          </a:p>
          <a:p>
            <a:pPr eaLnBrk="1" hangingPunct="1"/>
            <a:endParaRPr lang="en-US" sz="1400" dirty="0" smtClean="0">
              <a:ea typeface="ヒラギノ角ゴ Pro W3"/>
            </a:endParaRPr>
          </a:p>
          <a:p>
            <a:pPr eaLnBrk="1" hangingPunct="1"/>
            <a:r>
              <a:rPr lang="en-US" sz="2000" b="1" dirty="0" smtClean="0">
                <a:solidFill>
                  <a:srgbClr val="FF0000"/>
                </a:solidFill>
                <a:ea typeface="ヒラギノ角ゴ Pro W3"/>
              </a:rPr>
              <a:t>NEW!  </a:t>
            </a:r>
            <a:r>
              <a:rPr lang="en-US" sz="2000" dirty="0" smtClean="0">
                <a:solidFill>
                  <a:schemeClr val="bg1"/>
                </a:solidFill>
                <a:ea typeface="ヒラギノ角ゴ Pro W3"/>
              </a:rPr>
              <a:t>The Export Visits Summary displays all units in the selected organization and totals the number of unit visit reports entered for each unit</a:t>
            </a:r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.</a:t>
            </a:r>
            <a:endParaRPr lang="en-US" sz="2000" dirty="0" smtClean="0">
              <a:ea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/>
              </a:rPr>
              <a:t>Unit Visit Tracking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Summary:</a:t>
            </a:r>
          </a:p>
          <a:p>
            <a:pPr>
              <a:buFont typeface="Arial" charset="0"/>
              <a:buNone/>
              <a:defRPr/>
            </a:pPr>
            <a:endParaRPr lang="en-US" sz="1000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The Commissioner must be registered in ScoutNET by the council.</a:t>
            </a:r>
          </a:p>
          <a:p>
            <a:pPr>
              <a:buFont typeface="Arial" charset="0"/>
              <a:buChar char="•"/>
              <a:defRPr/>
            </a:pPr>
            <a:endParaRPr lang="en-US" sz="900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Commissioner creates MyScouting account and enters member ID for account profile.</a:t>
            </a:r>
          </a:p>
          <a:p>
            <a:pPr>
              <a:buFont typeface="Arial" charset="0"/>
              <a:buChar char="•"/>
              <a:defRPr/>
            </a:pPr>
            <a:endParaRPr lang="en-US" sz="900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Unit Visit Tracking System has major new enhancements to improve usability.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ヒラギノ角ゴ Pro W3"/>
              </a:rPr>
              <a:t>Unit Visit Tracking System</a:t>
            </a: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533400" y="1476375"/>
            <a:ext cx="8001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US" sz="2400" b="1">
                <a:solidFill>
                  <a:srgbClr val="FFFFFF"/>
                </a:solidFill>
                <a:ea typeface="Calibri" pitchFamily="34" charset="0"/>
                <a:cs typeface="Arial" pitchFamily="34" charset="0"/>
              </a:rPr>
              <a:t>Flexible entry of unit visit reports and comments:</a:t>
            </a:r>
          </a:p>
          <a:p>
            <a:pPr marL="342900" indent="-342900"/>
            <a:endParaRPr lang="en-US" sz="800" b="1">
              <a:solidFill>
                <a:srgbClr val="FFFFFF"/>
              </a:solidFill>
              <a:ea typeface="Calibri" pitchFamily="34" charset="0"/>
              <a:cs typeface="Arial" pitchFamily="34" charset="0"/>
            </a:endParaRPr>
          </a:p>
          <a:p>
            <a:pPr marL="342900" indent="-342900"/>
            <a:endParaRPr lang="en-US" b="1">
              <a:solidFill>
                <a:srgbClr val="FFFFFF"/>
              </a:solidFill>
              <a:ea typeface="Calibri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b="1">
                <a:solidFill>
                  <a:srgbClr val="FFFFFF"/>
                </a:solidFill>
                <a:ea typeface="Calibri" pitchFamily="34" charset="0"/>
                <a:cs typeface="Arial" pitchFamily="34" charset="0"/>
              </a:rPr>
              <a:t>Commissioners may add new unit visit reports to any unit within</a:t>
            </a:r>
          </a:p>
          <a:p>
            <a:pPr marL="342900" indent="-342900"/>
            <a:r>
              <a:rPr lang="en-US" b="1">
                <a:solidFill>
                  <a:srgbClr val="FFFFFF"/>
                </a:solidFill>
                <a:ea typeface="Calibri" pitchFamily="34" charset="0"/>
                <a:cs typeface="Arial" pitchFamily="34" charset="0"/>
              </a:rPr>
              <a:t>      their organizational structure  based on registered position.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800" b="1">
              <a:solidFill>
                <a:srgbClr val="FFFFFF"/>
              </a:solidFill>
              <a:ea typeface="Calibri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buFont typeface="Wingdings" pitchFamily="2" charset="2"/>
              <a:buChar char="v"/>
            </a:pPr>
            <a:r>
              <a:rPr lang="en-US" b="1">
                <a:solidFill>
                  <a:srgbClr val="FFFFFF"/>
                </a:solidFill>
                <a:ea typeface="Calibri" pitchFamily="34" charset="0"/>
                <a:cs typeface="Arial" pitchFamily="34" charset="0"/>
              </a:rPr>
              <a:t>Administrative Commissioners may add administrative comments to visit reports within their organizational structure.</a:t>
            </a:r>
          </a:p>
          <a:p>
            <a:pPr marL="342900" indent="-342900" eaLnBrk="0" hangingPunct="0">
              <a:buFont typeface="Wingdings" pitchFamily="2" charset="2"/>
              <a:buChar char="v"/>
            </a:pPr>
            <a:endParaRPr lang="en-US" b="1">
              <a:solidFill>
                <a:srgbClr val="FFFFFF"/>
              </a:solidFill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buFont typeface="Wingdings" pitchFamily="2" charset="2"/>
              <a:buChar char="v"/>
            </a:pPr>
            <a:endParaRPr lang="en-US" sz="800">
              <a:cs typeface="Arial" pitchFamily="34" charset="0"/>
            </a:endParaRPr>
          </a:p>
          <a:p>
            <a:pPr marL="342900" indent="-342900" eaLnBrk="0" hangingPunct="0">
              <a:buFont typeface="Wingdings" pitchFamily="2" charset="2"/>
              <a:buChar char="v"/>
            </a:pPr>
            <a:r>
              <a:rPr lang="en-US" b="1">
                <a:solidFill>
                  <a:srgbClr val="FFFFFF"/>
                </a:solidFill>
                <a:cs typeface="Calibri" pitchFamily="34" charset="0"/>
              </a:rPr>
              <a:t>Commissioners may view all comments entered for any visit report within their organizational structure from the Comments link.</a:t>
            </a:r>
          </a:p>
          <a:p>
            <a:pPr marL="342900" indent="-342900" eaLnBrk="0" hangingPunct="0"/>
            <a:endParaRPr lang="en-US" b="1">
              <a:solidFill>
                <a:srgbClr val="FFFFFF"/>
              </a:solidFill>
              <a:cs typeface="Calibri" pitchFamily="34" charset="0"/>
            </a:endParaRPr>
          </a:p>
          <a:p>
            <a:pPr marL="342900" indent="-342900" eaLnBrk="0" hangingPunct="0"/>
            <a:endParaRPr lang="en-US" sz="800" b="1">
              <a:solidFill>
                <a:srgbClr val="FFFFFF"/>
              </a:solidFill>
              <a:cs typeface="Calibri" pitchFamily="34" charset="0"/>
            </a:endParaRPr>
          </a:p>
          <a:p>
            <a:pPr marL="342900" indent="-342900" eaLnBrk="0" hangingPunct="0"/>
            <a:r>
              <a:rPr lang="en-US" b="1">
                <a:solidFill>
                  <a:srgbClr val="FFFFFF"/>
                </a:solidFill>
                <a:cs typeface="Calibri" pitchFamily="34" charset="0"/>
              </a:rPr>
              <a:t>Only the original visit or comment author may edit or delete entries.</a:t>
            </a:r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/>
              </a:rPr>
              <a:t>Unit Visit Tracking System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3400" y="1600200"/>
            <a:ext cx="83820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>
                <a:cs typeface="Arial" pitchFamily="34" charset="0"/>
              </a:rPr>
              <a:t>Versatile methods to filter, search, and sort visit reports:</a:t>
            </a:r>
          </a:p>
          <a:p>
            <a:pPr marL="342900" indent="-342900"/>
            <a:endParaRPr lang="en-US" b="1">
              <a:cs typeface="Arial" pitchFamily="34" charset="0"/>
            </a:endParaRPr>
          </a:p>
          <a:p>
            <a:pPr marL="342900" indent="-342900"/>
            <a:endParaRPr lang="en-US" sz="800" b="1"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b="1">
                <a:cs typeface="Arial" pitchFamily="34" charset="0"/>
              </a:rPr>
              <a:t>Visits display additional unit data including expiration date, charter date, renewal status, and months unit tenure.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b="1"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b="1">
                <a:cs typeface="Arial" pitchFamily="34" charset="0"/>
              </a:rPr>
              <a:t>Visits has new filter search by commissioner name and new sort order by expiration date, charter date, renewal status, and months unit tenure.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b="1"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b="1">
                <a:cs typeface="Arial" pitchFamily="34" charset="0"/>
              </a:rPr>
              <a:t>Search allows the commissioner to find units by type, unit type and number, unit number, or chartered organization name.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n-US" sz="1000">
              <a:cs typeface="Arial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>
              <a:cs typeface="Arial" pitchFamily="34" charset="0"/>
            </a:endParaRPr>
          </a:p>
          <a:p>
            <a:pPr marL="342900" indent="-342900"/>
            <a:r>
              <a:rPr lang="en-US" b="1">
                <a:cs typeface="Arial" pitchFamily="34" charset="0"/>
              </a:rPr>
              <a:t>The  filter and sort utility assists in customizing how reports are viewed.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n-US" sz="800">
              <a:cs typeface="Arial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 sz="8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/>
              </a:rPr>
              <a:t>Unit Visit Tracking System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1470025"/>
            <a:ext cx="81534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342900" indent="-342900"/>
            <a:r>
              <a:rPr lang="en-US" sz="2400" b="1">
                <a:cs typeface="Arial" pitchFamily="34" charset="0"/>
              </a:rPr>
              <a:t>Power in reporting tools:</a:t>
            </a:r>
          </a:p>
          <a:p>
            <a:pPr marL="342900" indent="-342900"/>
            <a:endParaRPr lang="en-US" sz="800" b="1">
              <a:cs typeface="Arial" pitchFamily="34" charset="0"/>
            </a:endParaRPr>
          </a:p>
          <a:p>
            <a:pPr marL="342900" indent="-342900"/>
            <a:endParaRPr lang="en-US" b="1"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b="1">
                <a:cs typeface="Arial" pitchFamily="34" charset="0"/>
              </a:rPr>
              <a:t>The Export  Visits List  is expanded with additional data fields and  the administrative comment.  The files export in two format types.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b="1"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b="1">
                <a:cs typeface="Arial" pitchFamily="34" charset="0"/>
              </a:rPr>
              <a:t>The PDF format is improved and expanded with more information in the summary format.   The report may be previewed and saved.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b="1"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b="1">
                <a:cs typeface="Arial" pitchFamily="34" charset="0"/>
              </a:rPr>
              <a:t>The Export Visits Summary provides a listing of all units within the organizational structure and number of visit reports for each unit.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b="1">
              <a:cs typeface="Arial" pitchFamily="34" charset="0"/>
            </a:endParaRPr>
          </a:p>
          <a:p>
            <a:pPr marL="342900" indent="-342900"/>
            <a:endParaRPr lang="en-US" sz="800" b="1">
              <a:cs typeface="Arial" pitchFamily="34" charset="0"/>
            </a:endParaRPr>
          </a:p>
          <a:p>
            <a:pPr marL="342900" indent="-342900"/>
            <a:r>
              <a:rPr lang="en-US" b="1">
                <a:cs typeface="Arial" pitchFamily="34" charset="0"/>
              </a:rPr>
              <a:t>The reporting tools track unit  visits and vital statistics on unit  health.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838200" y="2209800"/>
            <a:ext cx="7848600" cy="1470025"/>
          </a:xfrm>
        </p:spPr>
        <p:txBody>
          <a:bodyPr/>
          <a:lstStyle/>
          <a:p>
            <a:pPr algn="l" eaLnBrk="1" hangingPunct="1"/>
            <a:r>
              <a:rPr lang="en-US" sz="4800" dirty="0" smtClean="0">
                <a:ea typeface="ヒラギノ角ゴ Pro W3"/>
              </a:rPr>
              <a:t>Unit Visit Tracking System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447800" y="3505200"/>
            <a:ext cx="65532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 smtClean="0">
                <a:cs typeface="Arial" pitchFamily="34" charset="0"/>
              </a:rPr>
              <a:t>Live Demo</a:t>
            </a:r>
            <a:endParaRPr lang="en-US" sz="6000" dirty="0">
              <a:cs typeface="Arial" pitchFamily="34" charset="0"/>
            </a:endParaRPr>
          </a:p>
          <a:p>
            <a:pPr algn="ctr"/>
            <a:endParaRPr lang="en-US" sz="1400" dirty="0">
              <a:cs typeface="Arial" pitchFamily="34" charset="0"/>
            </a:endParaRPr>
          </a:p>
          <a:p>
            <a:pPr algn="ctr"/>
            <a:endParaRPr lang="en-US" sz="2000" dirty="0">
              <a:cs typeface="Arial" pitchFamily="34" charset="0"/>
            </a:endParaRPr>
          </a:p>
          <a:p>
            <a:pPr algn="ctr"/>
            <a:endParaRPr lang="en-US" sz="800" dirty="0">
              <a:cs typeface="Arial" pitchFamily="34" charset="0"/>
            </a:endParaRPr>
          </a:p>
          <a:p>
            <a:pPr algn="ctr"/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What is UVTS</a:t>
            </a:r>
            <a:endParaRPr lang="en-US" dirty="0" smtClean="0">
              <a:ea typeface="ヒラギノ角ゴ Pro W3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Online, web based system</a:t>
            </a:r>
            <a:endParaRPr lang="en-US" sz="2000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ea typeface="ヒラギノ角ゴ Pro W3"/>
              </a:rPr>
              <a:t>    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Allows logging and reporting of Commissioner Unit Visits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Allows logging and reporting of Quality Indicators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Allows Focus tracking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Allows Comments</a:t>
            </a:r>
            <a:endParaRPr lang="en-US" sz="2000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a typeface="ヒラギノ角ゴ Pro W3"/>
              </a:rPr>
              <a:t>Allows visibility and reporting at District, Council, Area, and National levels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  <a:ea typeface="ヒラギノ角ゴ Pro W3"/>
            </a:endParaRPr>
          </a:p>
          <a:p>
            <a:pPr eaLnBrk="1" hangingPunct="1"/>
            <a:r>
              <a:rPr lang="en-US" sz="2000" b="1" dirty="0" smtClean="0"/>
              <a:t>Asks Unit </a:t>
            </a:r>
            <a:r>
              <a:rPr lang="en-US" sz="2000" b="1" dirty="0" smtClean="0"/>
              <a:t>Commissioner and the Commissioner Administrative Hierarchy </a:t>
            </a:r>
            <a:r>
              <a:rPr lang="en-US" sz="2000" b="1" u="sng" dirty="0" smtClean="0"/>
              <a:t>to be accountable for their responsibility of visiting </a:t>
            </a:r>
            <a:r>
              <a:rPr lang="en-US" sz="2000" b="1" u="sng" dirty="0" smtClean="0"/>
              <a:t>units</a:t>
            </a:r>
            <a:endParaRPr lang="en-US" sz="2000" b="1" dirty="0" smtClean="0">
              <a:solidFill>
                <a:schemeClr val="bg1"/>
              </a:solidFill>
              <a:ea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051" y="1219200"/>
            <a:ext cx="677499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5181600" y="1447800"/>
            <a:ext cx="2743200" cy="457200"/>
          </a:xfrm>
          <a:prstGeom prst="wedgeRectCallout">
            <a:avLst>
              <a:gd name="adj1" fmla="val -151852"/>
              <a:gd name="adj2" fmla="val -47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#1: www.scouting.org</a:t>
            </a:r>
          </a:p>
        </p:txBody>
      </p:sp>
      <p:sp>
        <p:nvSpPr>
          <p:cNvPr id="3076" name="AutoShape 6"/>
          <p:cNvSpPr>
            <a:spLocks noChangeArrowheads="1"/>
          </p:cNvSpPr>
          <p:nvPr/>
        </p:nvSpPr>
        <p:spPr bwMode="auto">
          <a:xfrm rot="-5533846">
            <a:off x="6433055" y="2768293"/>
            <a:ext cx="2043113" cy="962025"/>
          </a:xfrm>
          <a:prstGeom prst="curvedUpArrow">
            <a:avLst>
              <a:gd name="adj1" fmla="val 42465"/>
              <a:gd name="adj2" fmla="val 79474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5674" y="304800"/>
            <a:ext cx="6199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Getting Started with UVTS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Getting Started with UVTS</a:t>
            </a:r>
            <a:endParaRPr lang="en-US" dirty="0" smtClean="0">
              <a:ea typeface="ヒラギノ角ゴ Pro W3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447800" y="5486400"/>
            <a:ext cx="640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Unit Visit Tracking is</a:t>
            </a:r>
            <a:r>
              <a:rPr lang="en-US">
                <a:solidFill>
                  <a:schemeClr val="bg1"/>
                </a:solidFill>
              </a:rPr>
              <a:t> available through </a:t>
            </a:r>
            <a:r>
              <a:rPr lang="en-US" b="1">
                <a:solidFill>
                  <a:schemeClr val="bg1"/>
                </a:solidFill>
              </a:rPr>
              <a:t>MyScouting</a:t>
            </a:r>
            <a:r>
              <a:rPr lang="en-US">
                <a:solidFill>
                  <a:schemeClr val="bg1"/>
                </a:solidFill>
              </a:rPr>
              <a:t> for  commissioners  to electronically submit  unit visit reports.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76375"/>
            <a:ext cx="67818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553200" cy="485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6477000" y="3352800"/>
            <a:ext cx="2209800" cy="1219200"/>
          </a:xfrm>
          <a:prstGeom prst="wedgeRectCallout">
            <a:avLst>
              <a:gd name="adj1" fmla="val -141593"/>
              <a:gd name="adj2" fmla="val 3411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Do you need to create your </a:t>
            </a:r>
            <a:r>
              <a:rPr lang="en-US" b="1" dirty="0" err="1">
                <a:solidFill>
                  <a:srgbClr val="FF0000"/>
                </a:solidFill>
              </a:rPr>
              <a:t>MyScouting</a:t>
            </a:r>
            <a:r>
              <a:rPr lang="en-US" b="1" dirty="0">
                <a:solidFill>
                  <a:srgbClr val="FF0000"/>
                </a:solidFill>
              </a:rPr>
              <a:t> Account?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4274" y="304800"/>
            <a:ext cx="6199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Getting Started with UVTS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629400" cy="486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5674" y="304800"/>
            <a:ext cx="6199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Getting Started with UVTS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09600" y="518160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MyScouting  accessed from </a:t>
            </a:r>
            <a:r>
              <a:rPr lang="en-US" b="1" i="1">
                <a:solidFill>
                  <a:schemeClr val="bg1"/>
                </a:solidFill>
              </a:rPr>
              <a:t>www.scouting.org </a:t>
            </a:r>
            <a:r>
              <a:rPr lang="en-US">
                <a:solidFill>
                  <a:schemeClr val="bg1"/>
                </a:solidFill>
              </a:rPr>
              <a:t> provides applications such as E-Learning, Tour Permits, and UVTS.  Each user  profile will record the member ID and council that determines the menu items that will be available.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t="11671"/>
          <a:stretch>
            <a:fillRect/>
          </a:stretch>
        </p:blipFill>
        <p:spPr bwMode="auto">
          <a:xfrm>
            <a:off x="1758950" y="1295400"/>
            <a:ext cx="5583238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219200" y="2362200"/>
            <a:ext cx="509588" cy="2209800"/>
          </a:xfrm>
          <a:custGeom>
            <a:avLst/>
            <a:gdLst>
              <a:gd name="T0" fmla="*/ 356853 w 21600"/>
              <a:gd name="T1" fmla="*/ 0 h 21600"/>
              <a:gd name="T2" fmla="*/ 356853 w 21600"/>
              <a:gd name="T3" fmla="*/ 1243831 h 21600"/>
              <a:gd name="T4" fmla="*/ 76367 w 21600"/>
              <a:gd name="T5" fmla="*/ 2209800 h 21600"/>
              <a:gd name="T6" fmla="*/ 509588 w 21600"/>
              <a:gd name="T7" fmla="*/ 62191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/>
              </a:rPr>
              <a:t>Using Unit </a:t>
            </a:r>
            <a:r>
              <a:rPr lang="en-US" dirty="0" smtClean="0">
                <a:ea typeface="ヒラギノ角ゴ Pro W3"/>
              </a:rPr>
              <a:t>Visit Tracking System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990600" y="57912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The Home page displays navigation tabs and current  entries.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800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40386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UVTS Home Page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029200" y="1219200"/>
            <a:ext cx="4114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Navigation is accomplished with four tabs: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Home</a:t>
            </a:r>
            <a:r>
              <a:rPr lang="en-US" dirty="0">
                <a:solidFill>
                  <a:schemeClr val="bg1"/>
                </a:solidFill>
              </a:rPr>
              <a:t>     -  Display Focus and Visits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Visits</a:t>
            </a:r>
            <a:r>
              <a:rPr lang="en-US" dirty="0">
                <a:solidFill>
                  <a:schemeClr val="bg1"/>
                </a:solidFill>
              </a:rPr>
              <a:t>     -  Display Visits/Add Visit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Focus</a:t>
            </a:r>
            <a:r>
              <a:rPr lang="en-US" dirty="0">
                <a:solidFill>
                  <a:schemeClr val="bg1"/>
                </a:solidFill>
              </a:rPr>
              <a:t>    -  Display Focus/Add Focus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Help</a:t>
            </a:r>
            <a:r>
              <a:rPr lang="en-US" dirty="0">
                <a:solidFill>
                  <a:schemeClr val="bg1"/>
                </a:solidFill>
              </a:rPr>
              <a:t>       -  User Help for system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2">
      <a:dk1>
        <a:srgbClr val="FEFFF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</TotalTime>
  <Words>1441</Words>
  <Application>Microsoft Office PowerPoint</Application>
  <PresentationFormat>On-screen Show (4:3)</PresentationFormat>
  <Paragraphs>218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ヒラギノ角ゴ Pro W3</vt:lpstr>
      <vt:lpstr>Calibri</vt:lpstr>
      <vt:lpstr>Wingdings</vt:lpstr>
      <vt:lpstr>2_Office Theme</vt:lpstr>
      <vt:lpstr>Unit Visit Tracking System (UVTS) </vt:lpstr>
      <vt:lpstr>Agenda</vt:lpstr>
      <vt:lpstr>What is UVTS</vt:lpstr>
      <vt:lpstr>Slide 4</vt:lpstr>
      <vt:lpstr>Getting Started with UVTS</vt:lpstr>
      <vt:lpstr>Slide 6</vt:lpstr>
      <vt:lpstr>Slide 7</vt:lpstr>
      <vt:lpstr>Using Unit Visit Tracking System</vt:lpstr>
      <vt:lpstr>Using Unit Visit Tracking System</vt:lpstr>
      <vt:lpstr>Unit Visit Tracking System</vt:lpstr>
      <vt:lpstr>Using Unit Visit Tracking System</vt:lpstr>
      <vt:lpstr>Using Unit Visit Tracking System</vt:lpstr>
      <vt:lpstr>Using Unit Visit Tracking System</vt:lpstr>
      <vt:lpstr>Using Unit Visit Tracking System</vt:lpstr>
      <vt:lpstr>Using Unit Visit Tracking System</vt:lpstr>
      <vt:lpstr>Unit Visit Tracking System</vt:lpstr>
      <vt:lpstr>Unit Visit Tracking System</vt:lpstr>
      <vt:lpstr>Unit Visit Tracking System</vt:lpstr>
      <vt:lpstr>Using Unit Visit Tracking System</vt:lpstr>
      <vt:lpstr>Using Unit Visit Tracking System</vt:lpstr>
      <vt:lpstr>Using Unit Visit Tracking System</vt:lpstr>
      <vt:lpstr>Using Unit Visit Tracking System</vt:lpstr>
      <vt:lpstr>Using Unit Visit Tracking System</vt:lpstr>
      <vt:lpstr>What’s new in UVTS 2.0</vt:lpstr>
      <vt:lpstr>Unit Visit Tracking System</vt:lpstr>
      <vt:lpstr>Unit Visit Tracking System</vt:lpstr>
      <vt:lpstr>Unit Visit Tracking System</vt:lpstr>
      <vt:lpstr>Unit Visit Tracking System</vt:lpstr>
      <vt:lpstr>Unit Visit Tracking System</vt:lpstr>
    </vt:vector>
  </TitlesOfParts>
  <Company>bsa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bsa</dc:creator>
  <cp:lastModifiedBy>Szpiecr</cp:lastModifiedBy>
  <cp:revision>394</cp:revision>
  <dcterms:created xsi:type="dcterms:W3CDTF">2008-04-27T22:07:23Z</dcterms:created>
  <dcterms:modified xsi:type="dcterms:W3CDTF">2010-08-19T23:05:26Z</dcterms:modified>
</cp:coreProperties>
</file>